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x="18288000" cy="10287000"/>
  <p:notesSz cx="6858000" cy="9144000"/>
  <p:embeddedFontLst>
    <p:embeddedFont>
      <p:font typeface="Arsenica Antiqua" charset="1" panose="00000500000000000000"/>
      <p:regular r:id="rId19"/>
    </p:embeddedFont>
    <p:embeddedFont>
      <p:font typeface="Rugrats Sans" charset="1" panose="0000000000000000000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jpe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Relationship Id="rId3" Target="../media/image32.svg" Type="http://schemas.openxmlformats.org/officeDocument/2006/relationships/image"/><Relationship Id="rId4" Target="../media/image33.png" Type="http://schemas.openxmlformats.org/officeDocument/2006/relationships/image"/><Relationship Id="rId5" Target="../media/image34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jpeg" Type="http://schemas.openxmlformats.org/officeDocument/2006/relationships/image"/><Relationship Id="rId3" Target="../media/image36.jpeg" Type="http://schemas.openxmlformats.org/officeDocument/2006/relationships/image"/><Relationship Id="rId4" Target="../media/image18.png" Type="http://schemas.openxmlformats.org/officeDocument/2006/relationships/image"/><Relationship Id="rId5" Target="../media/image19.svg" Type="http://schemas.openxmlformats.org/officeDocument/2006/relationships/image"/><Relationship Id="rId6" Target="../media/image20.png" Type="http://schemas.openxmlformats.org/officeDocument/2006/relationships/image"/><Relationship Id="rId7" Target="../media/image21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png" Type="http://schemas.openxmlformats.org/officeDocument/2006/relationships/image"/><Relationship Id="rId3" Target="../media/image38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svg" Type="http://schemas.openxmlformats.org/officeDocument/2006/relationships/image"/><Relationship Id="rId4" Target="../media/image20.png" Type="http://schemas.openxmlformats.org/officeDocument/2006/relationships/image"/><Relationship Id="rId5" Target="../media/image21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12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15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jpeg" Type="http://schemas.openxmlformats.org/officeDocument/2006/relationships/image"/><Relationship Id="rId3" Target="../media/image17.jpeg" Type="http://schemas.openxmlformats.org/officeDocument/2006/relationships/image"/><Relationship Id="rId4" Target="../media/image18.png" Type="http://schemas.openxmlformats.org/officeDocument/2006/relationships/image"/><Relationship Id="rId5" Target="../media/image19.svg" Type="http://schemas.openxmlformats.org/officeDocument/2006/relationships/image"/><Relationship Id="rId6" Target="../media/image20.png" Type="http://schemas.openxmlformats.org/officeDocument/2006/relationships/image"/><Relationship Id="rId7" Target="../media/image21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jpeg" Type="http://schemas.openxmlformats.org/officeDocument/2006/relationships/image"/><Relationship Id="rId3" Target="../media/image23.jpeg" Type="http://schemas.openxmlformats.org/officeDocument/2006/relationships/image"/><Relationship Id="rId4" Target="../media/image18.png" Type="http://schemas.openxmlformats.org/officeDocument/2006/relationships/image"/><Relationship Id="rId5" Target="../media/image19.svg" Type="http://schemas.openxmlformats.org/officeDocument/2006/relationships/image"/><Relationship Id="rId6" Target="../media/image20.png" Type="http://schemas.openxmlformats.org/officeDocument/2006/relationships/image"/><Relationship Id="rId7" Target="../media/image21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jpeg" Type="http://schemas.openxmlformats.org/officeDocument/2006/relationships/image"/><Relationship Id="rId3" Target="../media/image25.png" Type="http://schemas.openxmlformats.org/officeDocument/2006/relationships/image"/><Relationship Id="rId4" Target="../media/image26.svg" Type="http://schemas.openxmlformats.org/officeDocument/2006/relationships/image"/><Relationship Id="rId5" Target="../media/image27.png" Type="http://schemas.openxmlformats.org/officeDocument/2006/relationships/image"/><Relationship Id="rId6" Target="../media/image28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29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30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233893" y="0"/>
            <a:ext cx="9054107" cy="10287000"/>
          </a:xfrm>
          <a:custGeom>
            <a:avLst/>
            <a:gdLst/>
            <a:ahLst/>
            <a:cxnLst/>
            <a:rect r="r" b="b" t="t" l="l"/>
            <a:pathLst>
              <a:path h="10287000" w="9054107">
                <a:moveTo>
                  <a:pt x="0" y="0"/>
                </a:moveTo>
                <a:lnTo>
                  <a:pt x="9054107" y="0"/>
                </a:lnTo>
                <a:lnTo>
                  <a:pt x="9054107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6743" t="0" r="-6873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1137761" y="1357343"/>
            <a:ext cx="5246370" cy="7572314"/>
            <a:chOff x="0" y="0"/>
            <a:chExt cx="812800" cy="117315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1173150"/>
            </a:xfrm>
            <a:custGeom>
              <a:avLst/>
              <a:gdLst/>
              <a:ahLst/>
              <a:cxnLst/>
              <a:rect r="r" b="b" t="t" l="l"/>
              <a:pathLst>
                <a:path h="117315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1173150"/>
                  </a:lnTo>
                  <a:lnTo>
                    <a:pt x="0" y="1173150"/>
                  </a:lnTo>
                  <a:close/>
                </a:path>
              </a:pathLst>
            </a:custGeom>
            <a:blipFill>
              <a:blip r:embed="rId4"/>
              <a:stretch>
                <a:fillRect l="-58318" t="0" r="-58318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775654" y="2368852"/>
            <a:ext cx="7760080" cy="4856619"/>
            <a:chOff x="0" y="0"/>
            <a:chExt cx="10346773" cy="647549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3942684" y="0"/>
              <a:ext cx="2461405" cy="2461405"/>
            </a:xfrm>
            <a:custGeom>
              <a:avLst/>
              <a:gdLst/>
              <a:ahLst/>
              <a:cxnLst/>
              <a:rect r="r" b="b" t="t" l="l"/>
              <a:pathLst>
                <a:path h="2461405" w="2461405">
                  <a:moveTo>
                    <a:pt x="0" y="0"/>
                  </a:moveTo>
                  <a:lnTo>
                    <a:pt x="2461405" y="0"/>
                  </a:lnTo>
                  <a:lnTo>
                    <a:pt x="2461405" y="2461405"/>
                  </a:lnTo>
                  <a:lnTo>
                    <a:pt x="0" y="24614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7" id="7"/>
            <p:cNvSpPr txBox="true"/>
            <p:nvPr/>
          </p:nvSpPr>
          <p:spPr>
            <a:xfrm rot="0">
              <a:off x="0" y="3376308"/>
              <a:ext cx="10346773" cy="186691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8550"/>
                </a:lnSpc>
                <a:spcBef>
                  <a:spcPct val="0"/>
                </a:spcBef>
              </a:pPr>
              <a:r>
                <a:rPr lang="en-US" sz="9000" u="none">
                  <a:solidFill>
                    <a:srgbClr val="111111"/>
                  </a:solidFill>
                  <a:latin typeface="Arsenica Antiqua"/>
                  <a:ea typeface="Arsenica Antiqua"/>
                  <a:cs typeface="Arsenica Antiqua"/>
                  <a:sym typeface="Arsenica Antiqua"/>
                </a:rPr>
                <a:t>DataSage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5277565"/>
              <a:ext cx="10346773" cy="11979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504"/>
                </a:lnSpc>
                <a:spcBef>
                  <a:spcPct val="0"/>
                </a:spcBef>
              </a:pPr>
              <a:r>
                <a:rPr lang="en-US" sz="2503">
                  <a:solidFill>
                    <a:srgbClr val="111111"/>
                  </a:solidFill>
                  <a:latin typeface="Rugrats Sans"/>
                  <a:ea typeface="Rugrats Sans"/>
                  <a:cs typeface="Rugrats Sans"/>
                  <a:sym typeface="Rugrats Sans"/>
                </a:rPr>
                <a:t>Unlocking the power of unstructured data for enhanced AI response quality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71108" y="2475481"/>
            <a:ext cx="10425252" cy="5330832"/>
            <a:chOff x="0" y="0"/>
            <a:chExt cx="13900336" cy="7107776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-57150"/>
              <a:ext cx="13900336" cy="563838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7840"/>
                </a:lnSpc>
                <a:spcBef>
                  <a:spcPct val="0"/>
                </a:spcBef>
              </a:pPr>
              <a:r>
                <a:rPr lang="en-US" sz="8000" spc="-136" u="none">
                  <a:solidFill>
                    <a:srgbClr val="111111"/>
                  </a:solidFill>
                  <a:latin typeface="Arsenica Antiqua"/>
                  <a:ea typeface="Arsenica Antiqua"/>
                  <a:cs typeface="Arsenica Antiqua"/>
                  <a:sym typeface="Arsenica Antiqua"/>
                </a:rPr>
                <a:t>“Connecting structure and semantics for superior AI response quality.”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6365461"/>
              <a:ext cx="9214119" cy="7423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109"/>
                </a:lnSpc>
              </a:pPr>
              <a:r>
                <a:rPr lang="en-US" sz="2999" spc="5" u="none">
                  <a:solidFill>
                    <a:srgbClr val="111111"/>
                  </a:solidFill>
                  <a:latin typeface="Arsenica Antiqua"/>
                  <a:ea typeface="Arsenica Antiqua"/>
                  <a:cs typeface="Arsenica Antiqua"/>
                  <a:sym typeface="Arsenica Antiqua"/>
                </a:rPr>
                <a:t>– DataSage Innovation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3141897" y="0"/>
            <a:ext cx="5146103" cy="5146103"/>
          </a:xfrm>
          <a:custGeom>
            <a:avLst/>
            <a:gdLst/>
            <a:ahLst/>
            <a:cxnLst/>
            <a:rect r="r" b="b" t="t" l="l"/>
            <a:pathLst>
              <a:path h="5146103" w="5146103">
                <a:moveTo>
                  <a:pt x="0" y="0"/>
                </a:moveTo>
                <a:lnTo>
                  <a:pt x="5146103" y="0"/>
                </a:lnTo>
                <a:lnTo>
                  <a:pt x="5146103" y="5146103"/>
                </a:lnTo>
                <a:lnTo>
                  <a:pt x="0" y="51461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141897" y="5140897"/>
            <a:ext cx="5146103" cy="5146103"/>
          </a:xfrm>
          <a:custGeom>
            <a:avLst/>
            <a:gdLst/>
            <a:ahLst/>
            <a:cxnLst/>
            <a:rect r="r" b="b" t="t" l="l"/>
            <a:pathLst>
              <a:path h="5146103" w="5146103">
                <a:moveTo>
                  <a:pt x="0" y="0"/>
                </a:moveTo>
                <a:lnTo>
                  <a:pt x="5146103" y="0"/>
                </a:lnTo>
                <a:lnTo>
                  <a:pt x="5146103" y="5146103"/>
                </a:lnTo>
                <a:lnTo>
                  <a:pt x="0" y="514610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084659" y="6035045"/>
            <a:ext cx="3834733" cy="2974846"/>
            <a:chOff x="0" y="0"/>
            <a:chExt cx="5112977" cy="3966461"/>
          </a:xfrm>
        </p:grpSpPr>
        <p:sp>
          <p:nvSpPr>
            <p:cNvPr name="AutoShape 3" id="3"/>
            <p:cNvSpPr/>
            <p:nvPr/>
          </p:nvSpPr>
          <p:spPr>
            <a:xfrm flipH="true">
              <a:off x="0" y="19050"/>
              <a:ext cx="1927462" cy="0"/>
            </a:xfrm>
            <a:prstGeom prst="line">
              <a:avLst/>
            </a:prstGeom>
            <a:ln cap="flat" w="38100">
              <a:solidFill>
                <a:srgbClr val="17124B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4" id="4"/>
            <p:cNvSpPr txBox="true"/>
            <p:nvPr/>
          </p:nvSpPr>
          <p:spPr>
            <a:xfrm rot="0">
              <a:off x="0" y="312416"/>
              <a:ext cx="5112977" cy="13715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930"/>
                </a:lnSpc>
              </a:pPr>
              <a:r>
                <a:rPr lang="en-US" sz="2868" spc="5" u="none">
                  <a:solidFill>
                    <a:srgbClr val="111111"/>
                  </a:solidFill>
                  <a:latin typeface="Arsenica Antiqua"/>
                  <a:ea typeface="Arsenica Antiqua"/>
                  <a:cs typeface="Arsenica Antiqua"/>
                  <a:sym typeface="Arsenica Antiqua"/>
                </a:rPr>
                <a:t>Intelligent Segmentation Methods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2337686"/>
              <a:ext cx="5112977" cy="162877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150"/>
                </a:lnSpc>
                <a:spcBef>
                  <a:spcPct val="0"/>
                </a:spcBef>
              </a:pPr>
              <a:r>
                <a:rPr lang="en-US" sz="2250" u="none">
                  <a:solidFill>
                    <a:srgbClr val="111111"/>
                  </a:solidFill>
                  <a:latin typeface="Rugrats Sans"/>
                  <a:ea typeface="Rugrats Sans"/>
                  <a:cs typeface="Rugrats Sans"/>
                  <a:sym typeface="Rugrats Sans"/>
                </a:rPr>
                <a:t>DataSage utilizes </a:t>
              </a:r>
              <a:r>
                <a:rPr lang="en-US" sz="2250" u="none">
                  <a:solidFill>
                    <a:srgbClr val="111111"/>
                  </a:solidFill>
                  <a:latin typeface="Rugrats Sans"/>
                  <a:ea typeface="Rugrats Sans"/>
                  <a:cs typeface="Rugrats Sans"/>
                  <a:sym typeface="Rugrats Sans"/>
                </a:rPr>
                <a:t>Azure Document Intelligence</a:t>
              </a:r>
              <a:r>
                <a:rPr lang="en-US" sz="2250" u="none">
                  <a:solidFill>
                    <a:srgbClr val="111111"/>
                  </a:solidFill>
                  <a:latin typeface="Rugrats Sans"/>
                  <a:ea typeface="Rugrats Sans"/>
                  <a:cs typeface="Rugrats Sans"/>
                  <a:sym typeface="Rugrats Sans"/>
                </a:rPr>
                <a:t> for seamless data chunking.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3311191" y="6035045"/>
            <a:ext cx="4059341" cy="2974876"/>
            <a:chOff x="0" y="0"/>
            <a:chExt cx="5412454" cy="3966501"/>
          </a:xfrm>
        </p:grpSpPr>
        <p:sp>
          <p:nvSpPr>
            <p:cNvPr name="AutoShape 7" id="7"/>
            <p:cNvSpPr/>
            <p:nvPr/>
          </p:nvSpPr>
          <p:spPr>
            <a:xfrm flipH="true">
              <a:off x="0" y="19050"/>
              <a:ext cx="2040357" cy="0"/>
            </a:xfrm>
            <a:prstGeom prst="line">
              <a:avLst/>
            </a:prstGeom>
            <a:ln cap="flat" w="38100">
              <a:solidFill>
                <a:srgbClr val="17124B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8" id="8"/>
            <p:cNvSpPr txBox="true"/>
            <p:nvPr/>
          </p:nvSpPr>
          <p:spPr>
            <a:xfrm rot="0">
              <a:off x="0" y="312416"/>
              <a:ext cx="5412454" cy="13715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930"/>
                </a:lnSpc>
              </a:pPr>
              <a:r>
                <a:rPr lang="en-US" sz="2868" spc="5" u="none">
                  <a:solidFill>
                    <a:srgbClr val="111111"/>
                  </a:solidFill>
                  <a:latin typeface="Arsenica Antiqua"/>
                  <a:ea typeface="Arsenica Antiqua"/>
                  <a:cs typeface="Arsenica Antiqua"/>
                  <a:sym typeface="Arsenica Antiqua"/>
                </a:rPr>
                <a:t>Enhanced AI Response Quality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2337726"/>
              <a:ext cx="5412454" cy="162877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150"/>
                </a:lnSpc>
                <a:spcBef>
                  <a:spcPct val="0"/>
                </a:spcBef>
              </a:pPr>
              <a:r>
                <a:rPr lang="en-US" sz="2250" u="none">
                  <a:solidFill>
                    <a:srgbClr val="111111"/>
                  </a:solidFill>
                  <a:latin typeface="Rugrats Sans"/>
                  <a:ea typeface="Rugrats Sans"/>
                  <a:cs typeface="Rugrats Sans"/>
                  <a:sym typeface="Rugrats Sans"/>
                </a:rPr>
                <a:t>Our approach connects </a:t>
              </a:r>
              <a:r>
                <a:rPr lang="en-US" sz="2250" u="none">
                  <a:solidFill>
                    <a:srgbClr val="111111"/>
                  </a:solidFill>
                  <a:latin typeface="Rugrats Sans"/>
                  <a:ea typeface="Rugrats Sans"/>
                  <a:cs typeface="Rugrats Sans"/>
                  <a:sym typeface="Rugrats Sans"/>
                </a:rPr>
                <a:t>structure and semantics</a:t>
              </a:r>
              <a:r>
                <a:rPr lang="en-US" sz="2250" u="none">
                  <a:solidFill>
                    <a:srgbClr val="111111"/>
                  </a:solidFill>
                  <a:latin typeface="Rugrats Sans"/>
                  <a:ea typeface="Rugrats Sans"/>
                  <a:cs typeface="Rugrats Sans"/>
                  <a:sym typeface="Rugrats Sans"/>
                </a:rPr>
                <a:t> to improve AI outputs.</a:t>
              </a:r>
            </a:p>
          </p:txBody>
        </p:sp>
      </p:grp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1028700" y="6035045"/>
            <a:ext cx="3722244" cy="3223255"/>
            <a:chOff x="0" y="0"/>
            <a:chExt cx="7029450" cy="608711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7029450" cy="6088380"/>
            </a:xfrm>
            <a:custGeom>
              <a:avLst/>
              <a:gdLst/>
              <a:ahLst/>
              <a:cxnLst/>
              <a:rect r="r" b="b" t="t" l="l"/>
              <a:pathLst>
                <a:path h="6088380" w="7029450">
                  <a:moveTo>
                    <a:pt x="5271770" y="0"/>
                  </a:moveTo>
                  <a:lnTo>
                    <a:pt x="1757680" y="0"/>
                  </a:lnTo>
                  <a:lnTo>
                    <a:pt x="0" y="3044190"/>
                  </a:lnTo>
                  <a:lnTo>
                    <a:pt x="0" y="4330700"/>
                  </a:lnTo>
                  <a:cubicBezTo>
                    <a:pt x="0" y="5300980"/>
                    <a:pt x="787400" y="6088380"/>
                    <a:pt x="1757680" y="6088380"/>
                  </a:cubicBezTo>
                  <a:lnTo>
                    <a:pt x="1757680" y="6088380"/>
                  </a:lnTo>
                  <a:lnTo>
                    <a:pt x="5271770" y="6088380"/>
                  </a:lnTo>
                  <a:lnTo>
                    <a:pt x="7029450" y="3044190"/>
                  </a:lnTo>
                  <a:lnTo>
                    <a:pt x="7029450" y="1757680"/>
                  </a:lnTo>
                  <a:cubicBezTo>
                    <a:pt x="7029450" y="787400"/>
                    <a:pt x="6242050" y="0"/>
                    <a:pt x="5271770" y="0"/>
                  </a:cubicBezTo>
                  <a:lnTo>
                    <a:pt x="5271770" y="0"/>
                  </a:lnTo>
                  <a:close/>
                </a:path>
              </a:pathLst>
            </a:custGeom>
            <a:blipFill>
              <a:blip r:embed="rId2"/>
              <a:stretch>
                <a:fillRect l="-51005" t="0" r="-51005" b="0"/>
              </a:stretch>
            </a:blipFill>
          </p:spPr>
        </p:sp>
      </p:grpSp>
      <p:grpSp>
        <p:nvGrpSpPr>
          <p:cNvPr name="Group 12" id="12"/>
          <p:cNvGrpSpPr>
            <a:grpSpLocks noChangeAspect="true"/>
          </p:cNvGrpSpPr>
          <p:nvPr/>
        </p:nvGrpSpPr>
        <p:grpSpPr>
          <a:xfrm rot="0">
            <a:off x="9144000" y="6035045"/>
            <a:ext cx="3722244" cy="3223255"/>
            <a:chOff x="0" y="0"/>
            <a:chExt cx="7029450" cy="608711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7029450" cy="6088380"/>
            </a:xfrm>
            <a:custGeom>
              <a:avLst/>
              <a:gdLst/>
              <a:ahLst/>
              <a:cxnLst/>
              <a:rect r="r" b="b" t="t" l="l"/>
              <a:pathLst>
                <a:path h="6088380" w="7029450">
                  <a:moveTo>
                    <a:pt x="5271770" y="0"/>
                  </a:moveTo>
                  <a:lnTo>
                    <a:pt x="1757680" y="0"/>
                  </a:lnTo>
                  <a:lnTo>
                    <a:pt x="0" y="3044190"/>
                  </a:lnTo>
                  <a:lnTo>
                    <a:pt x="0" y="4330700"/>
                  </a:lnTo>
                  <a:cubicBezTo>
                    <a:pt x="0" y="5300980"/>
                    <a:pt x="787400" y="6088380"/>
                    <a:pt x="1757680" y="6088380"/>
                  </a:cubicBezTo>
                  <a:lnTo>
                    <a:pt x="1757680" y="6088380"/>
                  </a:lnTo>
                  <a:lnTo>
                    <a:pt x="5271770" y="6088380"/>
                  </a:lnTo>
                  <a:lnTo>
                    <a:pt x="7029450" y="3044190"/>
                  </a:lnTo>
                  <a:lnTo>
                    <a:pt x="7029450" y="1757680"/>
                  </a:lnTo>
                  <a:cubicBezTo>
                    <a:pt x="7029450" y="787400"/>
                    <a:pt x="6242050" y="0"/>
                    <a:pt x="5271770" y="0"/>
                  </a:cubicBezTo>
                  <a:lnTo>
                    <a:pt x="5271770" y="0"/>
                  </a:lnTo>
                  <a:close/>
                </a:path>
              </a:pathLst>
            </a:custGeom>
            <a:blipFill>
              <a:blip r:embed="rId3"/>
              <a:stretch>
                <a:fillRect l="-14999" t="0" r="-14999" b="0"/>
              </a:stretch>
            </a:blipFill>
          </p:spPr>
        </p:sp>
      </p:grpSp>
      <p:sp>
        <p:nvSpPr>
          <p:cNvPr name="Freeform 14" id="14"/>
          <p:cNvSpPr/>
          <p:nvPr/>
        </p:nvSpPr>
        <p:spPr>
          <a:xfrm flipH="false" flipV="false" rot="0">
            <a:off x="12708466" y="1013742"/>
            <a:ext cx="2183947" cy="2219685"/>
          </a:xfrm>
          <a:custGeom>
            <a:avLst/>
            <a:gdLst/>
            <a:ahLst/>
            <a:cxnLst/>
            <a:rect r="r" b="b" t="t" l="l"/>
            <a:pathLst>
              <a:path h="2219685" w="2183947">
                <a:moveTo>
                  <a:pt x="0" y="0"/>
                </a:moveTo>
                <a:lnTo>
                  <a:pt x="2183947" y="0"/>
                </a:lnTo>
                <a:lnTo>
                  <a:pt x="2183947" y="2219685"/>
                </a:lnTo>
                <a:lnTo>
                  <a:pt x="0" y="22196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5031514" y="1013742"/>
            <a:ext cx="2227786" cy="2219685"/>
          </a:xfrm>
          <a:custGeom>
            <a:avLst/>
            <a:gdLst/>
            <a:ahLst/>
            <a:cxnLst/>
            <a:rect r="r" b="b" t="t" l="l"/>
            <a:pathLst>
              <a:path h="2219685" w="2227786">
                <a:moveTo>
                  <a:pt x="0" y="0"/>
                </a:moveTo>
                <a:lnTo>
                  <a:pt x="2227786" y="0"/>
                </a:lnTo>
                <a:lnTo>
                  <a:pt x="2227786" y="2219685"/>
                </a:lnTo>
                <a:lnTo>
                  <a:pt x="0" y="221968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028700" y="971550"/>
            <a:ext cx="10623371" cy="32524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840"/>
              </a:lnSpc>
              <a:spcBef>
                <a:spcPct val="0"/>
              </a:spcBef>
            </a:pPr>
            <a:r>
              <a:rPr lang="en-US" sz="8000" spc="-136" u="none">
                <a:solidFill>
                  <a:srgbClr val="111111"/>
                </a:solidFill>
                <a:latin typeface="Arsenica Antiqua"/>
                <a:ea typeface="Arsenica Antiqua"/>
                <a:cs typeface="Arsenica Antiqua"/>
                <a:sym typeface="Arsenica Antiqua"/>
              </a:rPr>
              <a:t>DataSage: Transforming Unstructured Data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603074" y="3631462"/>
            <a:ext cx="5246370" cy="524637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235" t="0" r="-235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10606968" y="3631462"/>
            <a:ext cx="5246370" cy="5246370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l="-16050" t="0" r="-10331" b="0"/>
              </a:stretch>
            </a:blipFill>
          </p:spPr>
        </p:sp>
      </p:grpSp>
      <p:sp>
        <p:nvSpPr>
          <p:cNvPr name="AutoShape 6" id="6"/>
          <p:cNvSpPr/>
          <p:nvPr/>
        </p:nvSpPr>
        <p:spPr>
          <a:xfrm flipH="true">
            <a:off x="4503461" y="9694114"/>
            <a:ext cx="1445596" cy="0"/>
          </a:xfrm>
          <a:prstGeom prst="line">
            <a:avLst/>
          </a:prstGeom>
          <a:ln cap="flat" w="28575">
            <a:solidFill>
              <a:srgbClr val="17124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 flipH="true">
            <a:off x="12507355" y="9708402"/>
            <a:ext cx="1445596" cy="0"/>
          </a:xfrm>
          <a:prstGeom prst="line">
            <a:avLst/>
          </a:prstGeom>
          <a:ln cap="flat" w="28575">
            <a:solidFill>
              <a:srgbClr val="17124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8" id="8"/>
          <p:cNvSpPr txBox="true"/>
          <p:nvPr/>
        </p:nvSpPr>
        <p:spPr>
          <a:xfrm rot="0">
            <a:off x="4073671" y="971550"/>
            <a:ext cx="10623371" cy="22618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840"/>
              </a:lnSpc>
              <a:spcBef>
                <a:spcPct val="0"/>
              </a:spcBef>
            </a:pPr>
            <a:r>
              <a:rPr lang="en-US" sz="8000" spc="-136">
                <a:solidFill>
                  <a:srgbClr val="111111"/>
                </a:solidFill>
                <a:latin typeface="Arsenica Antiqua"/>
                <a:ea typeface="Arsenica Antiqua"/>
                <a:cs typeface="Arsenica Antiqua"/>
                <a:sym typeface="Arsenica Antiqua"/>
              </a:rPr>
              <a:t>The team behind DataSage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269939" y="8956675"/>
            <a:ext cx="1912640" cy="488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  <a:spcBef>
                <a:spcPct val="0"/>
              </a:spcBef>
            </a:pPr>
            <a:r>
              <a:rPr lang="en-US" sz="2500">
                <a:solidFill>
                  <a:srgbClr val="111111"/>
                </a:solidFill>
                <a:latin typeface="Rugrats Sans"/>
                <a:ea typeface="Rugrats Sans"/>
                <a:cs typeface="Rugrats Sans"/>
                <a:sym typeface="Rugrats Sans"/>
              </a:rPr>
              <a:t>Arthur Duarte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138102" y="8956675"/>
            <a:ext cx="2184102" cy="488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  <a:spcBef>
                <a:spcPct val="0"/>
              </a:spcBef>
            </a:pPr>
            <a:r>
              <a:rPr lang="en-US" sz="2500">
                <a:solidFill>
                  <a:srgbClr val="111111"/>
                </a:solidFill>
                <a:latin typeface="Rugrats Sans"/>
                <a:ea typeface="Rugrats Sans"/>
                <a:cs typeface="Rugrats Sans"/>
                <a:sym typeface="Rugrats Sans"/>
              </a:rPr>
              <a:t>Izabelly Armeris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706401" y="4156710"/>
            <a:ext cx="10623371" cy="1897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1760"/>
              </a:lnSpc>
              <a:spcBef>
                <a:spcPct val="0"/>
              </a:spcBef>
            </a:pPr>
            <a:r>
              <a:rPr lang="en-US" sz="12000" spc="-204">
                <a:solidFill>
                  <a:srgbClr val="111111"/>
                </a:solidFill>
                <a:latin typeface="Arsenica Antiqua"/>
                <a:ea typeface="Arsenica Antiqua"/>
                <a:cs typeface="Arsenica Antiqua"/>
                <a:sym typeface="Arsenica Antiqua"/>
              </a:rPr>
              <a:t>Thank you!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708737" y="2013225"/>
            <a:ext cx="2183947" cy="2219685"/>
          </a:xfrm>
          <a:custGeom>
            <a:avLst/>
            <a:gdLst/>
            <a:ahLst/>
            <a:cxnLst/>
            <a:rect r="r" b="b" t="t" l="l"/>
            <a:pathLst>
              <a:path h="2219685" w="2183947">
                <a:moveTo>
                  <a:pt x="0" y="0"/>
                </a:moveTo>
                <a:lnTo>
                  <a:pt x="2183947" y="0"/>
                </a:lnTo>
                <a:lnTo>
                  <a:pt x="2183947" y="2219685"/>
                </a:lnTo>
                <a:lnTo>
                  <a:pt x="0" y="22196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101987" y="6054090"/>
            <a:ext cx="2227786" cy="2219685"/>
          </a:xfrm>
          <a:custGeom>
            <a:avLst/>
            <a:gdLst/>
            <a:ahLst/>
            <a:cxnLst/>
            <a:rect r="r" b="b" t="t" l="l"/>
            <a:pathLst>
              <a:path h="2219685" w="2227786">
                <a:moveTo>
                  <a:pt x="0" y="0"/>
                </a:moveTo>
                <a:lnTo>
                  <a:pt x="2227785" y="0"/>
                </a:lnTo>
                <a:lnTo>
                  <a:pt x="2227785" y="2219685"/>
                </a:lnTo>
                <a:lnTo>
                  <a:pt x="0" y="22196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6155924" cy="10269368"/>
          </a:xfrm>
          <a:custGeom>
            <a:avLst/>
            <a:gdLst/>
            <a:ahLst/>
            <a:cxnLst/>
            <a:rect r="r" b="b" t="t" l="l"/>
            <a:pathLst>
              <a:path h="10269368" w="6155924">
                <a:moveTo>
                  <a:pt x="0" y="0"/>
                </a:moveTo>
                <a:lnTo>
                  <a:pt x="6155924" y="0"/>
                </a:lnTo>
                <a:lnTo>
                  <a:pt x="6155924" y="10269368"/>
                </a:lnTo>
                <a:lnTo>
                  <a:pt x="0" y="102693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6682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7786109" y="2269804"/>
            <a:ext cx="8719940" cy="4995802"/>
            <a:chOff x="0" y="0"/>
            <a:chExt cx="11626587" cy="6661070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3467862"/>
              <a:ext cx="11626587" cy="31932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8330"/>
                </a:lnSpc>
                <a:spcBef>
                  <a:spcPct val="0"/>
                </a:spcBef>
              </a:pPr>
              <a:r>
                <a:rPr lang="en-US" sz="8500" spc="-144" u="none">
                  <a:solidFill>
                    <a:srgbClr val="111111"/>
                  </a:solidFill>
                  <a:latin typeface="Arsenica Antiqua"/>
                  <a:ea typeface="Arsenica Antiqua"/>
                  <a:cs typeface="Arsenica Antiqua"/>
                  <a:sym typeface="Arsenica Antiqua"/>
                </a:rPr>
                <a:t>Welcome to DataSage!</a:t>
              </a:r>
            </a:p>
          </p:txBody>
        </p:sp>
        <p:sp>
          <p:nvSpPr>
            <p:cNvPr name="Freeform 5" id="5"/>
            <p:cNvSpPr/>
            <p:nvPr/>
          </p:nvSpPr>
          <p:spPr>
            <a:xfrm flipH="false" flipV="false" rot="0">
              <a:off x="4536149" y="0"/>
              <a:ext cx="2554289" cy="2461405"/>
            </a:xfrm>
            <a:custGeom>
              <a:avLst/>
              <a:gdLst/>
              <a:ahLst/>
              <a:cxnLst/>
              <a:rect r="r" b="b" t="t" l="l"/>
              <a:pathLst>
                <a:path h="2461405" w="2554289">
                  <a:moveTo>
                    <a:pt x="0" y="0"/>
                  </a:moveTo>
                  <a:lnTo>
                    <a:pt x="2554289" y="0"/>
                  </a:lnTo>
                  <a:lnTo>
                    <a:pt x="2554289" y="2461405"/>
                  </a:lnTo>
                  <a:lnTo>
                    <a:pt x="0" y="24614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4991100"/>
            <a:ext cx="6157377" cy="1155949"/>
            <a:chOff x="0" y="0"/>
            <a:chExt cx="8209837" cy="1541265"/>
          </a:xfrm>
        </p:grpSpPr>
        <p:sp>
          <p:nvSpPr>
            <p:cNvPr name="AutoShape 3" id="3"/>
            <p:cNvSpPr/>
            <p:nvPr/>
          </p:nvSpPr>
          <p:spPr>
            <a:xfrm flipH="true">
              <a:off x="0" y="19050"/>
              <a:ext cx="2040357" cy="0"/>
            </a:xfrm>
            <a:prstGeom prst="line">
              <a:avLst/>
            </a:prstGeom>
            <a:ln cap="flat" w="38100">
              <a:solidFill>
                <a:srgbClr val="17124B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4" id="4"/>
            <p:cNvSpPr txBox="true"/>
            <p:nvPr/>
          </p:nvSpPr>
          <p:spPr>
            <a:xfrm rot="0">
              <a:off x="0" y="343232"/>
              <a:ext cx="8209837" cy="11980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500"/>
                </a:lnSpc>
                <a:spcBef>
                  <a:spcPct val="0"/>
                </a:spcBef>
              </a:pPr>
              <a:r>
                <a:rPr lang="en-US" sz="2500" u="none">
                  <a:solidFill>
                    <a:srgbClr val="111111"/>
                  </a:solidFill>
                  <a:latin typeface="Rugrats Sans"/>
                  <a:ea typeface="Rugrats Sans"/>
                  <a:cs typeface="Rugrats Sans"/>
                  <a:sym typeface="Rugrats Sans"/>
                </a:rPr>
                <a:t>Existing methods fail to effectively segment unstructured data.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8001000" y="0"/>
            <a:ext cx="10287000" cy="10287000"/>
          </a:xfrm>
          <a:custGeom>
            <a:avLst/>
            <a:gdLst/>
            <a:ahLst/>
            <a:cxnLst/>
            <a:rect r="r" b="b" t="t" l="l"/>
            <a:pathLst>
              <a:path h="10287000" w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990600"/>
            <a:ext cx="6157377" cy="34987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456"/>
              </a:lnSpc>
              <a:spcBef>
                <a:spcPct val="0"/>
              </a:spcBef>
            </a:pPr>
            <a:r>
              <a:rPr lang="en-US" sz="6588" spc="-112" u="none">
                <a:solidFill>
                  <a:srgbClr val="111111"/>
                </a:solidFill>
                <a:latin typeface="Arsenica Antiqua"/>
                <a:ea typeface="Arsenica Antiqua"/>
                <a:cs typeface="Arsenica Antiqua"/>
                <a:sym typeface="Arsenica Antiqua"/>
              </a:rPr>
              <a:t>Inefficiencies in Current Chunking Methods</a:t>
            </a:r>
          </a:p>
        </p:txBody>
      </p: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10270038" y="2269038"/>
            <a:ext cx="5748923" cy="5748923"/>
            <a:chOff x="0" y="0"/>
            <a:chExt cx="6272530" cy="627253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-177800" y="-179070"/>
              <a:ext cx="6629400" cy="6629400"/>
            </a:xfrm>
            <a:custGeom>
              <a:avLst/>
              <a:gdLst/>
              <a:ahLst/>
              <a:cxnLst/>
              <a:rect r="r" b="b" t="t" l="l"/>
              <a:pathLst>
                <a:path h="6629400" w="6629400">
                  <a:moveTo>
                    <a:pt x="5915660" y="3328670"/>
                  </a:moveTo>
                  <a:cubicBezTo>
                    <a:pt x="6629400" y="4043680"/>
                    <a:pt x="6629400" y="5201920"/>
                    <a:pt x="5915660" y="5915660"/>
                  </a:cubicBezTo>
                  <a:cubicBezTo>
                    <a:pt x="5200650" y="6629400"/>
                    <a:pt x="4042410" y="6629400"/>
                    <a:pt x="3328670" y="5915660"/>
                  </a:cubicBezTo>
                  <a:lnTo>
                    <a:pt x="3314700" y="5901690"/>
                  </a:lnTo>
                  <a:lnTo>
                    <a:pt x="3300730" y="5915660"/>
                  </a:lnTo>
                  <a:cubicBezTo>
                    <a:pt x="2585720" y="6629400"/>
                    <a:pt x="1427480" y="6629400"/>
                    <a:pt x="713740" y="5915660"/>
                  </a:cubicBezTo>
                  <a:cubicBezTo>
                    <a:pt x="0" y="5200650"/>
                    <a:pt x="0" y="4042410"/>
                    <a:pt x="713740" y="3328670"/>
                  </a:cubicBezTo>
                  <a:lnTo>
                    <a:pt x="727710" y="3314700"/>
                  </a:lnTo>
                  <a:lnTo>
                    <a:pt x="713740" y="3300730"/>
                  </a:lnTo>
                  <a:cubicBezTo>
                    <a:pt x="0" y="2585720"/>
                    <a:pt x="0" y="1427480"/>
                    <a:pt x="713740" y="713740"/>
                  </a:cubicBezTo>
                  <a:cubicBezTo>
                    <a:pt x="1427480" y="1270"/>
                    <a:pt x="2585720" y="1270"/>
                    <a:pt x="3300730" y="713740"/>
                  </a:cubicBezTo>
                  <a:lnTo>
                    <a:pt x="3314700" y="727710"/>
                  </a:lnTo>
                  <a:lnTo>
                    <a:pt x="3328670" y="713740"/>
                  </a:lnTo>
                  <a:cubicBezTo>
                    <a:pt x="4043680" y="0"/>
                    <a:pt x="5201920" y="0"/>
                    <a:pt x="5915660" y="713740"/>
                  </a:cubicBezTo>
                  <a:cubicBezTo>
                    <a:pt x="6629400" y="1428750"/>
                    <a:pt x="6629400" y="2586990"/>
                    <a:pt x="5915660" y="3300730"/>
                  </a:cubicBezTo>
                  <a:lnTo>
                    <a:pt x="5901690" y="3314700"/>
                  </a:lnTo>
                  <a:lnTo>
                    <a:pt x="5915660" y="3328670"/>
                  </a:lnTo>
                  <a:close/>
                </a:path>
              </a:pathLst>
            </a:custGeom>
            <a:blipFill>
              <a:blip r:embed="rId4"/>
              <a:stretch>
                <a:fillRect l="-24906" t="0" r="-24906" b="0"/>
              </a:stretch>
            </a:blipFill>
          </p:spPr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3291386"/>
            <a:ext cx="6191978" cy="5966914"/>
            <a:chOff x="0" y="0"/>
            <a:chExt cx="8255970" cy="7955885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-47625"/>
              <a:ext cx="8255970" cy="557618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7791"/>
                </a:lnSpc>
                <a:spcBef>
                  <a:spcPct val="0"/>
                </a:spcBef>
              </a:pPr>
              <a:r>
                <a:rPr lang="en-US" sz="7950" spc="-135" u="none">
                  <a:solidFill>
                    <a:srgbClr val="111111"/>
                  </a:solidFill>
                  <a:latin typeface="Arsenica Antiqua"/>
                  <a:ea typeface="Arsenica Antiqua"/>
                  <a:cs typeface="Arsenica Antiqua"/>
                  <a:sym typeface="Arsenica Antiqua"/>
                </a:rPr>
                <a:t>DataSage: Intelligent Segmentation for AI</a:t>
              </a:r>
            </a:p>
          </p:txBody>
        </p:sp>
        <p:sp>
          <p:nvSpPr>
            <p:cNvPr name="AutoShape 4" id="4"/>
            <p:cNvSpPr/>
            <p:nvPr/>
          </p:nvSpPr>
          <p:spPr>
            <a:xfrm flipH="true">
              <a:off x="0" y="5849053"/>
              <a:ext cx="1786516" cy="0"/>
            </a:xfrm>
            <a:prstGeom prst="line">
              <a:avLst/>
            </a:prstGeom>
            <a:ln cap="flat" w="38100">
              <a:solidFill>
                <a:srgbClr val="17124B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5" id="5"/>
            <p:cNvSpPr txBox="true"/>
            <p:nvPr/>
          </p:nvSpPr>
          <p:spPr>
            <a:xfrm rot="0">
              <a:off x="0" y="6173652"/>
              <a:ext cx="8255970" cy="17822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500"/>
                </a:lnSpc>
                <a:spcBef>
                  <a:spcPct val="0"/>
                </a:spcBef>
              </a:pPr>
              <a:r>
                <a:rPr lang="en-US" sz="2500" u="none">
                  <a:solidFill>
                    <a:srgbClr val="111111"/>
                  </a:solidFill>
                  <a:latin typeface="Rugrats Sans"/>
                  <a:ea typeface="Rugrats Sans"/>
                  <a:cs typeface="Rugrats Sans"/>
                  <a:sym typeface="Rugrats Sans"/>
                </a:rPr>
                <a:t>Utilizing Azure Document Intelligence and OpenAI embeddings for enhanced data handling.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8001000" y="0"/>
            <a:ext cx="10287000" cy="10287000"/>
          </a:xfrm>
          <a:custGeom>
            <a:avLst/>
            <a:gdLst/>
            <a:ahLst/>
            <a:cxnLst/>
            <a:rect r="r" b="b" t="t" l="l"/>
            <a:pathLst>
              <a:path h="10287000" w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9556256" y="1555256"/>
            <a:ext cx="7176487" cy="7176487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4"/>
              <a:stretch>
                <a:fillRect l="-24906" t="0" r="-24906" b="0"/>
              </a:stretch>
            </a:blipFill>
          </p:spPr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084659" y="6035045"/>
            <a:ext cx="3834733" cy="2603712"/>
            <a:chOff x="0" y="0"/>
            <a:chExt cx="5112977" cy="3471616"/>
          </a:xfrm>
        </p:grpSpPr>
        <p:sp>
          <p:nvSpPr>
            <p:cNvPr name="AutoShape 3" id="3"/>
            <p:cNvSpPr/>
            <p:nvPr/>
          </p:nvSpPr>
          <p:spPr>
            <a:xfrm flipH="true">
              <a:off x="0" y="19050"/>
              <a:ext cx="1927462" cy="0"/>
            </a:xfrm>
            <a:prstGeom prst="line">
              <a:avLst/>
            </a:prstGeom>
            <a:ln cap="flat" w="38100">
              <a:solidFill>
                <a:srgbClr val="17124B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4" id="4"/>
            <p:cNvSpPr txBox="true"/>
            <p:nvPr/>
          </p:nvSpPr>
          <p:spPr>
            <a:xfrm rot="0">
              <a:off x="0" y="302891"/>
              <a:ext cx="5112977" cy="7423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109"/>
                </a:lnSpc>
              </a:pPr>
              <a:r>
                <a:rPr lang="en-US" sz="2999" spc="5" u="none">
                  <a:solidFill>
                    <a:srgbClr val="111111"/>
                  </a:solidFill>
                  <a:latin typeface="Arsenica Antiqua"/>
                  <a:ea typeface="Arsenica Antiqua"/>
                  <a:cs typeface="Arsenica Antiqua"/>
                  <a:sym typeface="Arsenica Antiqua"/>
                </a:rPr>
                <a:t>Embedding Process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1689383"/>
              <a:ext cx="5112977" cy="17822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500"/>
                </a:lnSpc>
                <a:spcBef>
                  <a:spcPct val="0"/>
                </a:spcBef>
              </a:pPr>
              <a:r>
                <a:rPr lang="en-US" sz="2500" u="none">
                  <a:solidFill>
                    <a:srgbClr val="111111"/>
                  </a:solidFill>
                  <a:latin typeface="Rugrats Sans"/>
                  <a:ea typeface="Rugrats Sans"/>
                  <a:cs typeface="Rugrats Sans"/>
                  <a:sym typeface="Rugrats Sans"/>
                </a:rPr>
                <a:t>DataSage converts unstructured data into </a:t>
              </a:r>
              <a:r>
                <a:rPr lang="en-US" sz="2500" u="none">
                  <a:solidFill>
                    <a:srgbClr val="111111"/>
                  </a:solidFill>
                  <a:latin typeface="Rugrats Sans"/>
                  <a:ea typeface="Rugrats Sans"/>
                  <a:cs typeface="Rugrats Sans"/>
                  <a:sym typeface="Rugrats Sans"/>
                </a:rPr>
                <a:t>meaningful chunks</a:t>
              </a:r>
              <a:r>
                <a:rPr lang="en-US" sz="2500" u="none">
                  <a:solidFill>
                    <a:srgbClr val="111111"/>
                  </a:solidFill>
                  <a:latin typeface="Rugrats Sans"/>
                  <a:ea typeface="Rugrats Sans"/>
                  <a:cs typeface="Rugrats Sans"/>
                  <a:sym typeface="Rugrats Sans"/>
                </a:rPr>
                <a:t> for AI.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3311191" y="6035045"/>
            <a:ext cx="4059341" cy="3118092"/>
            <a:chOff x="0" y="0"/>
            <a:chExt cx="5412454" cy="4157456"/>
          </a:xfrm>
        </p:grpSpPr>
        <p:sp>
          <p:nvSpPr>
            <p:cNvPr name="AutoShape 7" id="7"/>
            <p:cNvSpPr/>
            <p:nvPr/>
          </p:nvSpPr>
          <p:spPr>
            <a:xfrm flipH="true">
              <a:off x="0" y="19050"/>
              <a:ext cx="2040357" cy="0"/>
            </a:xfrm>
            <a:prstGeom prst="line">
              <a:avLst/>
            </a:prstGeom>
            <a:ln cap="flat" w="38100">
              <a:solidFill>
                <a:srgbClr val="17124B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8" id="8"/>
            <p:cNvSpPr txBox="true"/>
            <p:nvPr/>
          </p:nvSpPr>
          <p:spPr>
            <a:xfrm rot="0">
              <a:off x="0" y="302891"/>
              <a:ext cx="5412454" cy="14281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109"/>
                </a:lnSpc>
              </a:pPr>
              <a:r>
                <a:rPr lang="en-US" sz="2999" spc="5" u="none">
                  <a:solidFill>
                    <a:srgbClr val="111111"/>
                  </a:solidFill>
                  <a:latin typeface="Arsenica Antiqua"/>
                  <a:ea typeface="Arsenica Antiqua"/>
                  <a:cs typeface="Arsenica Antiqua"/>
                  <a:sym typeface="Arsenica Antiqua"/>
                </a:rPr>
                <a:t>Storing in Vector Database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2375223"/>
              <a:ext cx="5412454" cy="17822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500"/>
                </a:lnSpc>
                <a:spcBef>
                  <a:spcPct val="0"/>
                </a:spcBef>
              </a:pPr>
              <a:r>
                <a:rPr lang="en-US" sz="2500" u="none">
                  <a:solidFill>
                    <a:srgbClr val="111111"/>
                  </a:solidFill>
                  <a:latin typeface="Rugrats Sans"/>
                  <a:ea typeface="Rugrats Sans"/>
                  <a:cs typeface="Rugrats Sans"/>
                  <a:sym typeface="Rugrats Sans"/>
                </a:rPr>
                <a:t>Chunks are efficiently stored in a </a:t>
              </a:r>
              <a:r>
                <a:rPr lang="en-US" sz="2500" u="none">
                  <a:solidFill>
                    <a:srgbClr val="111111"/>
                  </a:solidFill>
                  <a:latin typeface="Rugrats Sans"/>
                  <a:ea typeface="Rugrats Sans"/>
                  <a:cs typeface="Rugrats Sans"/>
                  <a:sym typeface="Rugrats Sans"/>
                </a:rPr>
                <a:t>vector database</a:t>
              </a:r>
              <a:r>
                <a:rPr lang="en-US" sz="2500" u="none">
                  <a:solidFill>
                    <a:srgbClr val="111111"/>
                  </a:solidFill>
                  <a:latin typeface="Rugrats Sans"/>
                  <a:ea typeface="Rugrats Sans"/>
                  <a:cs typeface="Rugrats Sans"/>
                  <a:sym typeface="Rugrats Sans"/>
                </a:rPr>
                <a:t> for fast retrieval.</a:t>
              </a:r>
            </a:p>
          </p:txBody>
        </p:sp>
      </p:grp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1028700" y="6035045"/>
            <a:ext cx="3722244" cy="3223255"/>
            <a:chOff x="0" y="0"/>
            <a:chExt cx="7029450" cy="608711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7029450" cy="6088380"/>
            </a:xfrm>
            <a:custGeom>
              <a:avLst/>
              <a:gdLst/>
              <a:ahLst/>
              <a:cxnLst/>
              <a:rect r="r" b="b" t="t" l="l"/>
              <a:pathLst>
                <a:path h="6088380" w="7029450">
                  <a:moveTo>
                    <a:pt x="5271770" y="0"/>
                  </a:moveTo>
                  <a:lnTo>
                    <a:pt x="1757680" y="0"/>
                  </a:lnTo>
                  <a:lnTo>
                    <a:pt x="0" y="3044190"/>
                  </a:lnTo>
                  <a:lnTo>
                    <a:pt x="0" y="4330700"/>
                  </a:lnTo>
                  <a:cubicBezTo>
                    <a:pt x="0" y="5300980"/>
                    <a:pt x="787400" y="6088380"/>
                    <a:pt x="1757680" y="6088380"/>
                  </a:cubicBezTo>
                  <a:lnTo>
                    <a:pt x="1757680" y="6088380"/>
                  </a:lnTo>
                  <a:lnTo>
                    <a:pt x="5271770" y="6088380"/>
                  </a:lnTo>
                  <a:lnTo>
                    <a:pt x="7029450" y="3044190"/>
                  </a:lnTo>
                  <a:lnTo>
                    <a:pt x="7029450" y="1757680"/>
                  </a:lnTo>
                  <a:cubicBezTo>
                    <a:pt x="7029450" y="787400"/>
                    <a:pt x="6242050" y="0"/>
                    <a:pt x="5271770" y="0"/>
                  </a:cubicBezTo>
                  <a:lnTo>
                    <a:pt x="5271770" y="0"/>
                  </a:lnTo>
                  <a:close/>
                </a:path>
              </a:pathLst>
            </a:custGeom>
            <a:blipFill>
              <a:blip r:embed="rId2"/>
              <a:stretch>
                <a:fillRect l="-14999" t="0" r="-14999" b="0"/>
              </a:stretch>
            </a:blipFill>
          </p:spPr>
        </p:sp>
      </p:grpSp>
      <p:grpSp>
        <p:nvGrpSpPr>
          <p:cNvPr name="Group 12" id="12"/>
          <p:cNvGrpSpPr>
            <a:grpSpLocks noChangeAspect="true"/>
          </p:cNvGrpSpPr>
          <p:nvPr/>
        </p:nvGrpSpPr>
        <p:grpSpPr>
          <a:xfrm rot="0">
            <a:off x="9144000" y="6035045"/>
            <a:ext cx="3722244" cy="3223255"/>
            <a:chOff x="0" y="0"/>
            <a:chExt cx="7029450" cy="608711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7029450" cy="6088380"/>
            </a:xfrm>
            <a:custGeom>
              <a:avLst/>
              <a:gdLst/>
              <a:ahLst/>
              <a:cxnLst/>
              <a:rect r="r" b="b" t="t" l="l"/>
              <a:pathLst>
                <a:path h="6088380" w="7029450">
                  <a:moveTo>
                    <a:pt x="5271770" y="0"/>
                  </a:moveTo>
                  <a:lnTo>
                    <a:pt x="1757680" y="0"/>
                  </a:lnTo>
                  <a:lnTo>
                    <a:pt x="0" y="3044190"/>
                  </a:lnTo>
                  <a:lnTo>
                    <a:pt x="0" y="4330700"/>
                  </a:lnTo>
                  <a:cubicBezTo>
                    <a:pt x="0" y="5300980"/>
                    <a:pt x="787400" y="6088380"/>
                    <a:pt x="1757680" y="6088380"/>
                  </a:cubicBezTo>
                  <a:lnTo>
                    <a:pt x="1757680" y="6088380"/>
                  </a:lnTo>
                  <a:lnTo>
                    <a:pt x="5271770" y="6088380"/>
                  </a:lnTo>
                  <a:lnTo>
                    <a:pt x="7029450" y="3044190"/>
                  </a:lnTo>
                  <a:lnTo>
                    <a:pt x="7029450" y="1757680"/>
                  </a:lnTo>
                  <a:cubicBezTo>
                    <a:pt x="7029450" y="787400"/>
                    <a:pt x="6242050" y="0"/>
                    <a:pt x="5271770" y="0"/>
                  </a:cubicBezTo>
                  <a:lnTo>
                    <a:pt x="5271770" y="0"/>
                  </a:lnTo>
                  <a:close/>
                </a:path>
              </a:pathLst>
            </a:custGeom>
            <a:blipFill>
              <a:blip r:embed="rId3"/>
              <a:stretch>
                <a:fillRect l="-15122" t="0" r="-15122" b="0"/>
              </a:stretch>
            </a:blipFill>
          </p:spPr>
        </p:sp>
      </p:grpSp>
      <p:sp>
        <p:nvSpPr>
          <p:cNvPr name="Freeform 14" id="14"/>
          <p:cNvSpPr/>
          <p:nvPr/>
        </p:nvSpPr>
        <p:spPr>
          <a:xfrm flipH="false" flipV="false" rot="0">
            <a:off x="12708466" y="1013742"/>
            <a:ext cx="2183947" cy="2219685"/>
          </a:xfrm>
          <a:custGeom>
            <a:avLst/>
            <a:gdLst/>
            <a:ahLst/>
            <a:cxnLst/>
            <a:rect r="r" b="b" t="t" l="l"/>
            <a:pathLst>
              <a:path h="2219685" w="2183947">
                <a:moveTo>
                  <a:pt x="0" y="0"/>
                </a:moveTo>
                <a:lnTo>
                  <a:pt x="2183947" y="0"/>
                </a:lnTo>
                <a:lnTo>
                  <a:pt x="2183947" y="2219685"/>
                </a:lnTo>
                <a:lnTo>
                  <a:pt x="0" y="22196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5031514" y="1013742"/>
            <a:ext cx="2227786" cy="2219685"/>
          </a:xfrm>
          <a:custGeom>
            <a:avLst/>
            <a:gdLst/>
            <a:ahLst/>
            <a:cxnLst/>
            <a:rect r="r" b="b" t="t" l="l"/>
            <a:pathLst>
              <a:path h="2219685" w="2227786">
                <a:moveTo>
                  <a:pt x="0" y="0"/>
                </a:moveTo>
                <a:lnTo>
                  <a:pt x="2227786" y="0"/>
                </a:lnTo>
                <a:lnTo>
                  <a:pt x="2227786" y="2219685"/>
                </a:lnTo>
                <a:lnTo>
                  <a:pt x="0" y="221968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028700" y="971550"/>
            <a:ext cx="10623371" cy="22618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840"/>
              </a:lnSpc>
              <a:spcBef>
                <a:spcPct val="0"/>
              </a:spcBef>
            </a:pPr>
            <a:r>
              <a:rPr lang="en-US" sz="8000" spc="-136" u="none">
                <a:solidFill>
                  <a:srgbClr val="111111"/>
                </a:solidFill>
                <a:latin typeface="Arsenica Antiqua"/>
                <a:ea typeface="Arsenica Antiqua"/>
                <a:cs typeface="Arsenica Antiqua"/>
                <a:sym typeface="Arsenica Antiqua"/>
              </a:rPr>
              <a:t>Embedding and Storing Data Chunks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084659" y="6035045"/>
            <a:ext cx="3834733" cy="2437365"/>
            <a:chOff x="0" y="0"/>
            <a:chExt cx="5112977" cy="3249820"/>
          </a:xfrm>
        </p:grpSpPr>
        <p:sp>
          <p:nvSpPr>
            <p:cNvPr name="AutoShape 3" id="3"/>
            <p:cNvSpPr/>
            <p:nvPr/>
          </p:nvSpPr>
          <p:spPr>
            <a:xfrm flipH="true">
              <a:off x="0" y="19050"/>
              <a:ext cx="1927462" cy="0"/>
            </a:xfrm>
            <a:prstGeom prst="line">
              <a:avLst/>
            </a:prstGeom>
            <a:ln cap="flat" w="38100">
              <a:solidFill>
                <a:srgbClr val="17124B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4" id="4"/>
            <p:cNvSpPr txBox="true"/>
            <p:nvPr/>
          </p:nvSpPr>
          <p:spPr>
            <a:xfrm rot="0">
              <a:off x="0" y="331466"/>
              <a:ext cx="5112977" cy="6358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584"/>
                </a:lnSpc>
              </a:pPr>
              <a:r>
                <a:rPr lang="en-US" sz="2616" spc="5" u="none">
                  <a:solidFill>
                    <a:srgbClr val="111111"/>
                  </a:solidFill>
                  <a:latin typeface="Arsenica Antiqua"/>
                  <a:ea typeface="Arsenica Antiqua"/>
                  <a:cs typeface="Arsenica Antiqua"/>
                  <a:sym typeface="Arsenica Antiqua"/>
                </a:rPr>
                <a:t>Data Retrieval Process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1621046"/>
              <a:ext cx="5112977" cy="162877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150"/>
                </a:lnSpc>
                <a:spcBef>
                  <a:spcPct val="0"/>
                </a:spcBef>
              </a:pPr>
              <a:r>
                <a:rPr lang="en-US" sz="2250" u="none">
                  <a:solidFill>
                    <a:srgbClr val="111111"/>
                  </a:solidFill>
                  <a:latin typeface="Rugrats Sans"/>
                  <a:ea typeface="Rugrats Sans"/>
                  <a:cs typeface="Rugrats Sans"/>
                  <a:sym typeface="Rugrats Sans"/>
                </a:rPr>
                <a:t>The process involves pulling relevant data chunks from a vector database.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3311191" y="6035045"/>
            <a:ext cx="4059341" cy="2885070"/>
            <a:chOff x="0" y="0"/>
            <a:chExt cx="5412454" cy="3846760"/>
          </a:xfrm>
        </p:grpSpPr>
        <p:sp>
          <p:nvSpPr>
            <p:cNvPr name="AutoShape 7" id="7"/>
            <p:cNvSpPr/>
            <p:nvPr/>
          </p:nvSpPr>
          <p:spPr>
            <a:xfrm flipH="true">
              <a:off x="0" y="19050"/>
              <a:ext cx="2040357" cy="0"/>
            </a:xfrm>
            <a:prstGeom prst="line">
              <a:avLst/>
            </a:prstGeom>
            <a:ln cap="flat" w="38100">
              <a:solidFill>
                <a:srgbClr val="17124B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8" id="8"/>
            <p:cNvSpPr txBox="true"/>
            <p:nvPr/>
          </p:nvSpPr>
          <p:spPr>
            <a:xfrm rot="0">
              <a:off x="0" y="331466"/>
              <a:ext cx="5412454" cy="12327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584"/>
                </a:lnSpc>
              </a:pPr>
              <a:r>
                <a:rPr lang="en-US" sz="2616" spc="5" u="none">
                  <a:solidFill>
                    <a:srgbClr val="111111"/>
                  </a:solidFill>
                  <a:latin typeface="Arsenica Antiqua"/>
                  <a:ea typeface="Arsenica Antiqua"/>
                  <a:cs typeface="Arsenica Antiqua"/>
                  <a:sym typeface="Arsenica Antiqua"/>
                </a:rPr>
                <a:t>Response Generation Techniques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2217986"/>
              <a:ext cx="5412454" cy="162877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150"/>
                </a:lnSpc>
                <a:spcBef>
                  <a:spcPct val="0"/>
                </a:spcBef>
              </a:pPr>
              <a:r>
                <a:rPr lang="en-US" sz="2250" u="none">
                  <a:solidFill>
                    <a:srgbClr val="111111"/>
                  </a:solidFill>
                  <a:latin typeface="Rugrats Sans"/>
                  <a:ea typeface="Rugrats Sans"/>
                  <a:cs typeface="Rugrats Sans"/>
                  <a:sym typeface="Rugrats Sans"/>
                </a:rPr>
                <a:t>Utilizing embeddings to generate coherent and context-aware responses from retrieved data.</a:t>
              </a:r>
            </a:p>
          </p:txBody>
        </p:sp>
      </p:grp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1028700" y="6035045"/>
            <a:ext cx="3722244" cy="3223255"/>
            <a:chOff x="0" y="0"/>
            <a:chExt cx="7029450" cy="608711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7029450" cy="6088380"/>
            </a:xfrm>
            <a:custGeom>
              <a:avLst/>
              <a:gdLst/>
              <a:ahLst/>
              <a:cxnLst/>
              <a:rect r="r" b="b" t="t" l="l"/>
              <a:pathLst>
                <a:path h="6088380" w="7029450">
                  <a:moveTo>
                    <a:pt x="5271770" y="0"/>
                  </a:moveTo>
                  <a:lnTo>
                    <a:pt x="1757680" y="0"/>
                  </a:lnTo>
                  <a:lnTo>
                    <a:pt x="0" y="3044190"/>
                  </a:lnTo>
                  <a:lnTo>
                    <a:pt x="0" y="4330700"/>
                  </a:lnTo>
                  <a:cubicBezTo>
                    <a:pt x="0" y="5300980"/>
                    <a:pt x="787400" y="6088380"/>
                    <a:pt x="1757680" y="6088380"/>
                  </a:cubicBezTo>
                  <a:lnTo>
                    <a:pt x="1757680" y="6088380"/>
                  </a:lnTo>
                  <a:lnTo>
                    <a:pt x="5271770" y="6088380"/>
                  </a:lnTo>
                  <a:lnTo>
                    <a:pt x="7029450" y="3044190"/>
                  </a:lnTo>
                  <a:lnTo>
                    <a:pt x="7029450" y="1757680"/>
                  </a:lnTo>
                  <a:cubicBezTo>
                    <a:pt x="7029450" y="787400"/>
                    <a:pt x="6242050" y="0"/>
                    <a:pt x="5271770" y="0"/>
                  </a:cubicBezTo>
                  <a:lnTo>
                    <a:pt x="5271770" y="0"/>
                  </a:lnTo>
                  <a:close/>
                </a:path>
              </a:pathLst>
            </a:custGeom>
            <a:blipFill>
              <a:blip r:embed="rId2"/>
              <a:stretch>
                <a:fillRect l="0" t="-7728" r="0" b="-7728"/>
              </a:stretch>
            </a:blipFill>
          </p:spPr>
        </p:sp>
      </p:grpSp>
      <p:grpSp>
        <p:nvGrpSpPr>
          <p:cNvPr name="Group 12" id="12"/>
          <p:cNvGrpSpPr>
            <a:grpSpLocks noChangeAspect="true"/>
          </p:cNvGrpSpPr>
          <p:nvPr/>
        </p:nvGrpSpPr>
        <p:grpSpPr>
          <a:xfrm rot="0">
            <a:off x="9144000" y="6035045"/>
            <a:ext cx="3722244" cy="3223255"/>
            <a:chOff x="0" y="0"/>
            <a:chExt cx="7029450" cy="608711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7029450" cy="6088380"/>
            </a:xfrm>
            <a:custGeom>
              <a:avLst/>
              <a:gdLst/>
              <a:ahLst/>
              <a:cxnLst/>
              <a:rect r="r" b="b" t="t" l="l"/>
              <a:pathLst>
                <a:path h="6088380" w="7029450">
                  <a:moveTo>
                    <a:pt x="5271770" y="0"/>
                  </a:moveTo>
                  <a:lnTo>
                    <a:pt x="1757680" y="0"/>
                  </a:lnTo>
                  <a:lnTo>
                    <a:pt x="0" y="3044190"/>
                  </a:lnTo>
                  <a:lnTo>
                    <a:pt x="0" y="4330700"/>
                  </a:lnTo>
                  <a:cubicBezTo>
                    <a:pt x="0" y="5300980"/>
                    <a:pt x="787400" y="6088380"/>
                    <a:pt x="1757680" y="6088380"/>
                  </a:cubicBezTo>
                  <a:lnTo>
                    <a:pt x="1757680" y="6088380"/>
                  </a:lnTo>
                  <a:lnTo>
                    <a:pt x="5271770" y="6088380"/>
                  </a:lnTo>
                  <a:lnTo>
                    <a:pt x="7029450" y="3044190"/>
                  </a:lnTo>
                  <a:lnTo>
                    <a:pt x="7029450" y="1757680"/>
                  </a:lnTo>
                  <a:cubicBezTo>
                    <a:pt x="7029450" y="787400"/>
                    <a:pt x="6242050" y="0"/>
                    <a:pt x="5271770" y="0"/>
                  </a:cubicBezTo>
                  <a:lnTo>
                    <a:pt x="5271770" y="0"/>
                  </a:lnTo>
                  <a:close/>
                </a:path>
              </a:pathLst>
            </a:custGeom>
            <a:blipFill>
              <a:blip r:embed="rId3"/>
              <a:stretch>
                <a:fillRect l="-14999" t="0" r="-14999" b="0"/>
              </a:stretch>
            </a:blipFill>
          </p:spPr>
        </p:sp>
      </p:grpSp>
      <p:sp>
        <p:nvSpPr>
          <p:cNvPr name="Freeform 14" id="14"/>
          <p:cNvSpPr/>
          <p:nvPr/>
        </p:nvSpPr>
        <p:spPr>
          <a:xfrm flipH="false" flipV="false" rot="0">
            <a:off x="12708466" y="1013742"/>
            <a:ext cx="2183947" cy="2219685"/>
          </a:xfrm>
          <a:custGeom>
            <a:avLst/>
            <a:gdLst/>
            <a:ahLst/>
            <a:cxnLst/>
            <a:rect r="r" b="b" t="t" l="l"/>
            <a:pathLst>
              <a:path h="2219685" w="2183947">
                <a:moveTo>
                  <a:pt x="0" y="0"/>
                </a:moveTo>
                <a:lnTo>
                  <a:pt x="2183947" y="0"/>
                </a:lnTo>
                <a:lnTo>
                  <a:pt x="2183947" y="2219685"/>
                </a:lnTo>
                <a:lnTo>
                  <a:pt x="0" y="22196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5031514" y="1013742"/>
            <a:ext cx="2227786" cy="2219685"/>
          </a:xfrm>
          <a:custGeom>
            <a:avLst/>
            <a:gdLst/>
            <a:ahLst/>
            <a:cxnLst/>
            <a:rect r="r" b="b" t="t" l="l"/>
            <a:pathLst>
              <a:path h="2219685" w="2227786">
                <a:moveTo>
                  <a:pt x="0" y="0"/>
                </a:moveTo>
                <a:lnTo>
                  <a:pt x="2227786" y="0"/>
                </a:lnTo>
                <a:lnTo>
                  <a:pt x="2227786" y="2219685"/>
                </a:lnTo>
                <a:lnTo>
                  <a:pt x="0" y="221968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028700" y="971550"/>
            <a:ext cx="10623371" cy="22618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840"/>
              </a:lnSpc>
              <a:spcBef>
                <a:spcPct val="0"/>
              </a:spcBef>
            </a:pPr>
            <a:r>
              <a:rPr lang="en-US" sz="8000" spc="-136" u="none">
                <a:solidFill>
                  <a:srgbClr val="111111"/>
                </a:solidFill>
                <a:latin typeface="Arsenica Antiqua"/>
                <a:ea typeface="Arsenica Antiqua"/>
                <a:cs typeface="Arsenica Antiqua"/>
                <a:sym typeface="Arsenica Antiqua"/>
              </a:rPr>
              <a:t>Retrieval and Response Workflow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5530023"/>
            <a:ext cx="18288000" cy="4756977"/>
            <a:chOff x="0" y="0"/>
            <a:chExt cx="3124776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124776" cy="812800"/>
            </a:xfrm>
            <a:custGeom>
              <a:avLst/>
              <a:gdLst/>
              <a:ahLst/>
              <a:cxnLst/>
              <a:rect r="r" b="b" t="t" l="l"/>
              <a:pathLst>
                <a:path h="812800" w="3124776">
                  <a:moveTo>
                    <a:pt x="0" y="0"/>
                  </a:moveTo>
                  <a:lnTo>
                    <a:pt x="3124776" y="0"/>
                  </a:lnTo>
                  <a:lnTo>
                    <a:pt x="3124776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2"/>
              <a:stretch>
                <a:fillRect l="0" t="-70139" r="0" b="-70139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5522989" y="2765011"/>
            <a:ext cx="2765011" cy="2765011"/>
          </a:xfrm>
          <a:custGeom>
            <a:avLst/>
            <a:gdLst/>
            <a:ahLst/>
            <a:cxnLst/>
            <a:rect r="r" b="b" t="t" l="l"/>
            <a:pathLst>
              <a:path h="2765011" w="2765011">
                <a:moveTo>
                  <a:pt x="0" y="0"/>
                </a:moveTo>
                <a:lnTo>
                  <a:pt x="2765011" y="0"/>
                </a:lnTo>
                <a:lnTo>
                  <a:pt x="2765011" y="2765012"/>
                </a:lnTo>
                <a:lnTo>
                  <a:pt x="0" y="27650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757977" y="0"/>
            <a:ext cx="2765011" cy="2765011"/>
          </a:xfrm>
          <a:custGeom>
            <a:avLst/>
            <a:gdLst/>
            <a:ahLst/>
            <a:cxnLst/>
            <a:rect r="r" b="b" t="t" l="l"/>
            <a:pathLst>
              <a:path h="2765011" w="2765011">
                <a:moveTo>
                  <a:pt x="0" y="0"/>
                </a:moveTo>
                <a:lnTo>
                  <a:pt x="2765012" y="0"/>
                </a:lnTo>
                <a:lnTo>
                  <a:pt x="2765012" y="2765011"/>
                </a:lnTo>
                <a:lnTo>
                  <a:pt x="0" y="276501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028700" y="1028700"/>
            <a:ext cx="8010483" cy="3951719"/>
            <a:chOff x="0" y="0"/>
            <a:chExt cx="10680644" cy="5268959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-47625"/>
              <a:ext cx="10680644" cy="406279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7401"/>
                </a:lnSpc>
              </a:pPr>
              <a:r>
                <a:rPr lang="en-US" sz="7552" spc="-128">
                  <a:solidFill>
                    <a:srgbClr val="111111"/>
                  </a:solidFill>
                  <a:latin typeface="Arsenica Antiqua"/>
                  <a:ea typeface="Arsenica Antiqua"/>
                  <a:cs typeface="Arsenica Antiqua"/>
                  <a:sym typeface="Arsenica Antiqua"/>
                </a:rPr>
                <a:t>Automated Evaluation and Optimization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4070925"/>
              <a:ext cx="10680644" cy="11980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499"/>
                </a:lnSpc>
              </a:pPr>
              <a:r>
                <a:rPr lang="en-US" sz="2499">
                  <a:solidFill>
                    <a:srgbClr val="111111"/>
                  </a:solidFill>
                  <a:latin typeface="Rugrats Sans"/>
                  <a:ea typeface="Rugrats Sans"/>
                  <a:cs typeface="Rugrats Sans"/>
                  <a:sym typeface="Rugrats Sans"/>
                </a:rPr>
                <a:t>DataSage </a:t>
              </a:r>
              <a:r>
                <a:rPr lang="en-US" sz="2499">
                  <a:solidFill>
                    <a:srgbClr val="111111"/>
                  </a:solidFill>
                  <a:latin typeface="Rugrats Sans"/>
                  <a:ea typeface="Rugrats Sans"/>
                  <a:cs typeface="Rugrats Sans"/>
                  <a:sym typeface="Rugrats Sans"/>
                </a:rPr>
                <a:t>enhances performance</a:t>
              </a:r>
              <a:r>
                <a:rPr lang="en-US" sz="2499">
                  <a:solidFill>
                    <a:srgbClr val="111111"/>
                  </a:solidFill>
                  <a:latin typeface="Rugrats Sans"/>
                  <a:ea typeface="Rugrats Sans"/>
                  <a:cs typeface="Rugrats Sans"/>
                  <a:sym typeface="Rugrats Sans"/>
                </a:rPr>
                <a:t> through continuous evaluation and optimization techniques.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4991100"/>
            <a:ext cx="6157377" cy="1155949"/>
            <a:chOff x="0" y="0"/>
            <a:chExt cx="8209837" cy="1541265"/>
          </a:xfrm>
        </p:grpSpPr>
        <p:sp>
          <p:nvSpPr>
            <p:cNvPr name="AutoShape 3" id="3"/>
            <p:cNvSpPr/>
            <p:nvPr/>
          </p:nvSpPr>
          <p:spPr>
            <a:xfrm flipH="true">
              <a:off x="0" y="19050"/>
              <a:ext cx="2040357" cy="0"/>
            </a:xfrm>
            <a:prstGeom prst="line">
              <a:avLst/>
            </a:prstGeom>
            <a:ln cap="flat" w="38100">
              <a:solidFill>
                <a:srgbClr val="17124B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4" id="4"/>
            <p:cNvSpPr txBox="true"/>
            <p:nvPr/>
          </p:nvSpPr>
          <p:spPr>
            <a:xfrm rot="0">
              <a:off x="0" y="343232"/>
              <a:ext cx="8209837" cy="11980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500"/>
                </a:lnSpc>
                <a:spcBef>
                  <a:spcPct val="0"/>
                </a:spcBef>
              </a:pPr>
              <a:r>
                <a:rPr lang="en-US" sz="2500" u="none">
                  <a:solidFill>
                    <a:srgbClr val="111111"/>
                  </a:solidFill>
                  <a:latin typeface="Rugrats Sans"/>
                  <a:ea typeface="Rugrats Sans"/>
                  <a:cs typeface="Rugrats Sans"/>
                  <a:sym typeface="Rugrats Sans"/>
                </a:rPr>
                <a:t>DataSage significantly enhances </a:t>
              </a:r>
              <a:r>
                <a:rPr lang="en-US" sz="2500" u="none">
                  <a:solidFill>
                    <a:srgbClr val="111111"/>
                  </a:solidFill>
                  <a:latin typeface="Rugrats Sans"/>
                  <a:ea typeface="Rugrats Sans"/>
                  <a:cs typeface="Rugrats Sans"/>
                  <a:sym typeface="Rugrats Sans"/>
                </a:rPr>
                <a:t>AI response quality</a:t>
              </a:r>
              <a:r>
                <a:rPr lang="en-US" sz="2500" u="none">
                  <a:solidFill>
                    <a:srgbClr val="111111"/>
                  </a:solidFill>
                  <a:latin typeface="Rugrats Sans"/>
                  <a:ea typeface="Rugrats Sans"/>
                  <a:cs typeface="Rugrats Sans"/>
                  <a:sym typeface="Rugrats Sans"/>
                </a:rPr>
                <a:t> for diverse industries.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8001000" y="0"/>
            <a:ext cx="10287000" cy="10287000"/>
          </a:xfrm>
          <a:custGeom>
            <a:avLst/>
            <a:gdLst/>
            <a:ahLst/>
            <a:cxnLst/>
            <a:rect r="r" b="b" t="t" l="l"/>
            <a:pathLst>
              <a:path h="10287000" w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971550"/>
            <a:ext cx="6157377" cy="32524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840"/>
              </a:lnSpc>
              <a:spcBef>
                <a:spcPct val="0"/>
              </a:spcBef>
            </a:pPr>
            <a:r>
              <a:rPr lang="en-US" sz="8000" spc="-136" u="none">
                <a:solidFill>
                  <a:srgbClr val="111111"/>
                </a:solidFill>
                <a:latin typeface="Arsenica Antiqua"/>
                <a:ea typeface="Arsenica Antiqua"/>
                <a:cs typeface="Arsenica Antiqua"/>
                <a:sym typeface="Arsenica Antiqua"/>
              </a:rPr>
              <a:t>Benefits and Applications of DataSage</a:t>
            </a:r>
          </a:p>
        </p:txBody>
      </p: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10270038" y="2269038"/>
            <a:ext cx="5748923" cy="5748923"/>
            <a:chOff x="0" y="0"/>
            <a:chExt cx="6272530" cy="627253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-177800" y="-179070"/>
              <a:ext cx="6629400" cy="6629400"/>
            </a:xfrm>
            <a:custGeom>
              <a:avLst/>
              <a:gdLst/>
              <a:ahLst/>
              <a:cxnLst/>
              <a:rect r="r" b="b" t="t" l="l"/>
              <a:pathLst>
                <a:path h="6629400" w="6629400">
                  <a:moveTo>
                    <a:pt x="5915660" y="3328670"/>
                  </a:moveTo>
                  <a:cubicBezTo>
                    <a:pt x="6629400" y="4043680"/>
                    <a:pt x="6629400" y="5201920"/>
                    <a:pt x="5915660" y="5915660"/>
                  </a:cubicBezTo>
                  <a:cubicBezTo>
                    <a:pt x="5200650" y="6629400"/>
                    <a:pt x="4042410" y="6629400"/>
                    <a:pt x="3328670" y="5915660"/>
                  </a:cubicBezTo>
                  <a:lnTo>
                    <a:pt x="3314700" y="5901690"/>
                  </a:lnTo>
                  <a:lnTo>
                    <a:pt x="3300730" y="5915660"/>
                  </a:lnTo>
                  <a:cubicBezTo>
                    <a:pt x="2585720" y="6629400"/>
                    <a:pt x="1427480" y="6629400"/>
                    <a:pt x="713740" y="5915660"/>
                  </a:cubicBezTo>
                  <a:cubicBezTo>
                    <a:pt x="0" y="5200650"/>
                    <a:pt x="0" y="4042410"/>
                    <a:pt x="713740" y="3328670"/>
                  </a:cubicBezTo>
                  <a:lnTo>
                    <a:pt x="727710" y="3314700"/>
                  </a:lnTo>
                  <a:lnTo>
                    <a:pt x="713740" y="3300730"/>
                  </a:lnTo>
                  <a:cubicBezTo>
                    <a:pt x="0" y="2585720"/>
                    <a:pt x="0" y="1427480"/>
                    <a:pt x="713740" y="713740"/>
                  </a:cubicBezTo>
                  <a:cubicBezTo>
                    <a:pt x="1427480" y="1270"/>
                    <a:pt x="2585720" y="1270"/>
                    <a:pt x="3300730" y="713740"/>
                  </a:cubicBezTo>
                  <a:lnTo>
                    <a:pt x="3314700" y="727710"/>
                  </a:lnTo>
                  <a:lnTo>
                    <a:pt x="3328670" y="713740"/>
                  </a:lnTo>
                  <a:cubicBezTo>
                    <a:pt x="4043680" y="0"/>
                    <a:pt x="5201920" y="0"/>
                    <a:pt x="5915660" y="713740"/>
                  </a:cubicBezTo>
                  <a:cubicBezTo>
                    <a:pt x="6629400" y="1428750"/>
                    <a:pt x="6629400" y="2586990"/>
                    <a:pt x="5915660" y="3300730"/>
                  </a:cubicBezTo>
                  <a:lnTo>
                    <a:pt x="5901690" y="3314700"/>
                  </a:lnTo>
                  <a:lnTo>
                    <a:pt x="5915660" y="3328670"/>
                  </a:lnTo>
                  <a:close/>
                </a:path>
              </a:pathLst>
            </a:custGeom>
            <a:blipFill>
              <a:blip r:embed="rId4"/>
              <a:stretch>
                <a:fillRect l="-25046" t="0" r="-25046" b="0"/>
              </a:stretch>
            </a:blipFill>
          </p:spPr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3251882"/>
            <a:ext cx="6191978" cy="6006418"/>
            <a:chOff x="0" y="0"/>
            <a:chExt cx="8255970" cy="8008557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-57150"/>
              <a:ext cx="8255970" cy="563838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7840"/>
                </a:lnSpc>
                <a:spcBef>
                  <a:spcPct val="0"/>
                </a:spcBef>
              </a:pPr>
              <a:r>
                <a:rPr lang="en-US" sz="8000" spc="-136" u="none">
                  <a:solidFill>
                    <a:srgbClr val="111111"/>
                  </a:solidFill>
                  <a:latin typeface="Arsenica Antiqua"/>
                  <a:ea typeface="Arsenica Antiqua"/>
                  <a:cs typeface="Arsenica Antiqua"/>
                  <a:sym typeface="Arsenica Antiqua"/>
                </a:rPr>
                <a:t>Hackathon Prototype Features of DataSage</a:t>
              </a:r>
            </a:p>
          </p:txBody>
        </p:sp>
        <p:sp>
          <p:nvSpPr>
            <p:cNvPr name="AutoShape 4" id="4"/>
            <p:cNvSpPr/>
            <p:nvPr/>
          </p:nvSpPr>
          <p:spPr>
            <a:xfrm flipH="true">
              <a:off x="0" y="5901725"/>
              <a:ext cx="1786516" cy="0"/>
            </a:xfrm>
            <a:prstGeom prst="line">
              <a:avLst/>
            </a:prstGeom>
            <a:ln cap="flat" w="38100">
              <a:solidFill>
                <a:srgbClr val="17124B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5" id="5"/>
            <p:cNvSpPr txBox="true"/>
            <p:nvPr/>
          </p:nvSpPr>
          <p:spPr>
            <a:xfrm rot="0">
              <a:off x="0" y="6226324"/>
              <a:ext cx="8255970" cy="17822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500"/>
                </a:lnSpc>
                <a:spcBef>
                  <a:spcPct val="0"/>
                </a:spcBef>
              </a:pPr>
              <a:r>
                <a:rPr lang="en-US" sz="2500" u="none">
                  <a:solidFill>
                    <a:srgbClr val="111111"/>
                  </a:solidFill>
                  <a:latin typeface="Rugrats Sans"/>
                  <a:ea typeface="Rugrats Sans"/>
                  <a:cs typeface="Rugrats Sans"/>
                  <a:sym typeface="Rugrats Sans"/>
                </a:rPr>
                <a:t>Introducing our </a:t>
              </a:r>
              <a:r>
                <a:rPr lang="en-US" sz="2500" u="none">
                  <a:solidFill>
                    <a:srgbClr val="111111"/>
                  </a:solidFill>
                  <a:latin typeface="Rugrats Sans"/>
                  <a:ea typeface="Rugrats Sans"/>
                  <a:cs typeface="Rugrats Sans"/>
                  <a:sym typeface="Rugrats Sans"/>
                </a:rPr>
                <a:t>innovative tools</a:t>
              </a:r>
              <a:r>
                <a:rPr lang="en-US" sz="2500" u="none">
                  <a:solidFill>
                    <a:srgbClr val="111111"/>
                  </a:solidFill>
                  <a:latin typeface="Rugrats Sans"/>
                  <a:ea typeface="Rugrats Sans"/>
                  <a:cs typeface="Rugrats Sans"/>
                  <a:sym typeface="Rugrats Sans"/>
                </a:rPr>
                <a:t> for seamless AI integration and enhanced user experience.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8001000" y="0"/>
            <a:ext cx="10287000" cy="10287000"/>
          </a:xfrm>
          <a:custGeom>
            <a:avLst/>
            <a:gdLst/>
            <a:ahLst/>
            <a:cxnLst/>
            <a:rect r="r" b="b" t="t" l="l"/>
            <a:pathLst>
              <a:path h="10287000" w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9556256" y="1555256"/>
            <a:ext cx="7176487" cy="7176487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4"/>
              <a:stretch>
                <a:fillRect l="-25046" t="0" r="-25046" b="0"/>
              </a:stretch>
            </a:blipFill>
          </p:spPr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description>Presentation - DataSage: Transforming Data</dc:description>
  <dc:identifier>DAGq2fcvOBY</dc:identifier>
  <dcterms:modified xsi:type="dcterms:W3CDTF">2011-08-01T06:04:30Z</dcterms:modified>
  <cp:revision>1</cp:revision>
  <dc:title>DataSage</dc:title>
</cp:coreProperties>
</file>